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35" r:id="rId2"/>
    <p:sldId id="463" r:id="rId3"/>
    <p:sldId id="464" r:id="rId4"/>
    <p:sldId id="477" r:id="rId5"/>
    <p:sldId id="478" r:id="rId6"/>
    <p:sldId id="479" r:id="rId7"/>
    <p:sldId id="480" r:id="rId8"/>
    <p:sldId id="481" r:id="rId9"/>
    <p:sldId id="470" r:id="rId10"/>
    <p:sldId id="482" r:id="rId11"/>
    <p:sldId id="483" r:id="rId12"/>
    <p:sldId id="484" r:id="rId13"/>
    <p:sldId id="485" r:id="rId14"/>
    <p:sldId id="486" r:id="rId15"/>
    <p:sldId id="487" r:id="rId16"/>
    <p:sldId id="450" r:id="rId17"/>
  </p:sldIdLst>
  <p:sldSz cx="9144000" cy="6858000" type="screen4x3"/>
  <p:notesSz cx="6799263" cy="99298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CC0099"/>
    <a:srgbClr val="003366"/>
    <a:srgbClr val="663300"/>
    <a:srgbClr val="FF3300"/>
    <a:srgbClr val="FF6600"/>
    <a:srgbClr val="006600"/>
    <a:srgbClr val="CC9900"/>
    <a:srgbClr val="CC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13" d="100"/>
          <a:sy n="113" d="100"/>
        </p:scale>
        <p:origin x="151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773" cy="498082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896" y="0"/>
            <a:ext cx="2946773" cy="498082"/>
          </a:xfrm>
          <a:prstGeom prst="rect">
            <a:avLst/>
          </a:prstGeom>
        </p:spPr>
        <p:txBody>
          <a:bodyPr vert="horz" lIns="91733" tIns="45866" rIns="91733" bIns="45866" rtlCol="0"/>
          <a:lstStyle>
            <a:lvl1pPr algn="r">
              <a:defRPr sz="1200"/>
            </a:lvl1pPr>
          </a:lstStyle>
          <a:p>
            <a:fld id="{6C397159-DD64-4FC1-B3C8-62DBC3C43F89}" type="datetimeFigureOut">
              <a:rPr lang="pt-BR" smtClean="0"/>
              <a:t>02/07/2021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1732"/>
            <a:ext cx="2946773" cy="498081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896" y="9431732"/>
            <a:ext cx="2946773" cy="498081"/>
          </a:xfrm>
          <a:prstGeom prst="rect">
            <a:avLst/>
          </a:prstGeom>
        </p:spPr>
        <p:txBody>
          <a:bodyPr vert="horz" lIns="91733" tIns="45866" rIns="91733" bIns="45866" rtlCol="0" anchor="b"/>
          <a:lstStyle>
            <a:lvl1pPr algn="r">
              <a:defRPr sz="1200"/>
            </a:lvl1pPr>
          </a:lstStyle>
          <a:p>
            <a:fld id="{C5330E51-6A03-40AD-AB67-1203B2F11F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87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95CD6-98BD-4EC2-9E47-E93192E827F0}" type="datetimeFigureOut">
              <a:rPr lang="pt-BR" smtClean="0"/>
              <a:t>02/07/2021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3D1BE-E125-4A40-8922-0BD4C301F0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97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3D1BE-E125-4A40-8922-0BD4C301F05A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96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800" b="1" baseline="0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036D3C52-8457-48E6-9FB7-9E9E6611AE7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41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80388" y="274638"/>
            <a:ext cx="6806412" cy="1143000"/>
          </a:xfrm>
        </p:spPr>
        <p:txBody>
          <a:bodyPr/>
          <a:lstStyle>
            <a:lvl1pPr>
              <a:defRPr sz="40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18D7D1A7-56BA-401F-9F61-83CA4A59A518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897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19EFBEAB-51D4-4337-A04D-9DCB8A6AE06C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920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80388" y="274638"/>
            <a:ext cx="6806412" cy="1143000"/>
          </a:xfrm>
        </p:spPr>
        <p:txBody>
          <a:bodyPr/>
          <a:lstStyle>
            <a:lvl1pPr>
              <a:defRPr sz="40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FF86065B-7626-4775-85A5-3D791084B83D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111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36726"/>
            <a:ext cx="7886700" cy="2852737"/>
          </a:xfrm>
        </p:spPr>
        <p:txBody>
          <a:bodyPr anchor="b"/>
          <a:lstStyle>
            <a:lvl1pPr>
              <a:defRPr sz="48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193046CF-0F7D-4C62-A2E2-55BAA5F39D9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041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9728" y="1600200"/>
            <a:ext cx="4100264" cy="4525963"/>
          </a:xfrm>
        </p:spPr>
        <p:txBody>
          <a:bodyPr/>
          <a:lstStyle>
            <a:lvl1pPr>
              <a:defRPr sz="2400">
                <a:solidFill>
                  <a:srgbClr val="006600"/>
                </a:solidFill>
              </a:defRPr>
            </a:lvl1pPr>
            <a:lvl2pPr>
              <a:defRPr sz="2000">
                <a:solidFill>
                  <a:srgbClr val="006600"/>
                </a:solidFill>
              </a:defRPr>
            </a:lvl2pPr>
            <a:lvl3pPr>
              <a:defRPr sz="1800">
                <a:solidFill>
                  <a:srgbClr val="006600"/>
                </a:solidFill>
              </a:defRPr>
            </a:lvl3pPr>
            <a:lvl4pPr>
              <a:defRPr sz="1600">
                <a:solidFill>
                  <a:srgbClr val="006600"/>
                </a:solidFill>
              </a:defRPr>
            </a:lvl4pPr>
            <a:lvl5pPr>
              <a:defRPr sz="1600">
                <a:solidFill>
                  <a:srgbClr val="006600"/>
                </a:solidFill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86536" y="1600200"/>
            <a:ext cx="4100264" cy="4525963"/>
          </a:xfrm>
        </p:spPr>
        <p:txBody>
          <a:bodyPr/>
          <a:lstStyle>
            <a:lvl1pPr>
              <a:defRPr sz="2400">
                <a:solidFill>
                  <a:srgbClr val="006600"/>
                </a:solidFill>
              </a:defRPr>
            </a:lvl1pPr>
            <a:lvl2pPr>
              <a:defRPr sz="2000">
                <a:solidFill>
                  <a:srgbClr val="006600"/>
                </a:solidFill>
              </a:defRPr>
            </a:lvl2pPr>
            <a:lvl3pPr>
              <a:defRPr sz="1800">
                <a:solidFill>
                  <a:srgbClr val="006600"/>
                </a:solidFill>
              </a:defRPr>
            </a:lvl3pPr>
            <a:lvl4pPr>
              <a:defRPr sz="1600">
                <a:solidFill>
                  <a:srgbClr val="006600"/>
                </a:solidFill>
              </a:defRPr>
            </a:lvl4pPr>
            <a:lvl5pPr>
              <a:defRPr sz="1600">
                <a:solidFill>
                  <a:srgbClr val="006600"/>
                </a:solidFill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8" name="Título 6"/>
          <p:cNvSpPr>
            <a:spLocks noGrp="1"/>
          </p:cNvSpPr>
          <p:nvPr>
            <p:ph type="title"/>
          </p:nvPr>
        </p:nvSpPr>
        <p:spPr>
          <a:xfrm>
            <a:off x="1880388" y="274638"/>
            <a:ext cx="6806412" cy="1143000"/>
          </a:xfrm>
        </p:spPr>
        <p:txBody>
          <a:bodyPr/>
          <a:lstStyle>
            <a:lvl1pPr>
              <a:defRPr sz="40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95536" y="6245225"/>
            <a:ext cx="1986959" cy="476250"/>
          </a:xfrm>
        </p:spPr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807577" y="6245225"/>
            <a:ext cx="3212223" cy="476250"/>
          </a:xfrm>
        </p:spPr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319899" y="6245225"/>
            <a:ext cx="2366901" cy="476250"/>
          </a:xfrm>
        </p:spPr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A49BE231-5F9B-4D00-8DEF-8667208C5F1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575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1681163"/>
            <a:ext cx="4031431" cy="823912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rgbClr val="006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95536" y="2505075"/>
            <a:ext cx="4031431" cy="3684588"/>
          </a:xfr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  <a:lvl2pPr>
              <a:defRPr>
                <a:solidFill>
                  <a:srgbClr val="006600"/>
                </a:solidFill>
              </a:defRPr>
            </a:lvl2pPr>
            <a:lvl3pPr>
              <a:defRPr>
                <a:solidFill>
                  <a:srgbClr val="006600"/>
                </a:solidFill>
              </a:defRPr>
            </a:lvl3pPr>
            <a:lvl4pPr>
              <a:defRPr>
                <a:solidFill>
                  <a:srgbClr val="006600"/>
                </a:solidFill>
              </a:defRPr>
            </a:lvl4pPr>
            <a:lvl5pPr>
              <a:defRPr>
                <a:solidFill>
                  <a:srgbClr val="006600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5172" y="1681163"/>
            <a:ext cx="4051284" cy="823912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rgbClr val="006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5172" y="2505075"/>
            <a:ext cx="4051284" cy="3684588"/>
          </a:xfr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  <a:lvl2pPr>
              <a:defRPr>
                <a:solidFill>
                  <a:srgbClr val="006600"/>
                </a:solidFill>
              </a:defRPr>
            </a:lvl2pPr>
            <a:lvl3pPr>
              <a:defRPr>
                <a:solidFill>
                  <a:srgbClr val="006600"/>
                </a:solidFill>
              </a:defRPr>
            </a:lvl3pPr>
            <a:lvl4pPr>
              <a:defRPr>
                <a:solidFill>
                  <a:srgbClr val="006600"/>
                </a:solidFill>
              </a:defRPr>
            </a:lvl4pPr>
            <a:lvl5pPr>
              <a:defRPr>
                <a:solidFill>
                  <a:srgbClr val="006600"/>
                </a:solidFill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0" name="Título 6"/>
          <p:cNvSpPr>
            <a:spLocks noGrp="1"/>
          </p:cNvSpPr>
          <p:nvPr>
            <p:ph type="title"/>
          </p:nvPr>
        </p:nvSpPr>
        <p:spPr>
          <a:xfrm>
            <a:off x="1880388" y="274638"/>
            <a:ext cx="6806412" cy="1143000"/>
          </a:xfrm>
        </p:spPr>
        <p:txBody>
          <a:bodyPr/>
          <a:lstStyle>
            <a:lvl1pPr>
              <a:defRPr sz="40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95536" y="6245225"/>
            <a:ext cx="1951926" cy="476250"/>
          </a:xfrm>
        </p:spPr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1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2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D2F1A923-D147-47C5-8B84-A632B17A14B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961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>
            <a:spLocks noGrp="1"/>
          </p:cNvSpPr>
          <p:nvPr>
            <p:ph type="title"/>
          </p:nvPr>
        </p:nvSpPr>
        <p:spPr>
          <a:xfrm>
            <a:off x="1880388" y="274638"/>
            <a:ext cx="6806412" cy="1143000"/>
          </a:xfrm>
        </p:spPr>
        <p:txBody>
          <a:bodyPr/>
          <a:lstStyle>
            <a:lvl1pPr>
              <a:defRPr sz="40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8C881C2D-97D4-4361-9F83-A4F149F28E4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631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D0330CBD-6E39-4D45-9F4E-52FEB913F4B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9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9692" y="457200"/>
            <a:ext cx="2780121" cy="1600200"/>
          </a:xfrm>
        </p:spPr>
        <p:txBody>
          <a:bodyPr anchor="b"/>
          <a:lstStyle>
            <a:lvl1pPr>
              <a:defRPr sz="3200" b="1">
                <a:solidFill>
                  <a:srgbClr val="00660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3734" y="987425"/>
            <a:ext cx="4363204" cy="4873625"/>
          </a:xfrm>
        </p:spPr>
        <p:txBody>
          <a:bodyPr/>
          <a:lstStyle>
            <a:lvl1pPr>
              <a:defRPr sz="32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9692" y="2057400"/>
            <a:ext cx="2780121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ADE9CFAE-E4F1-4D62-9318-CD73CCDE963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7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9692" y="457200"/>
            <a:ext cx="2780121" cy="1600200"/>
          </a:xfrm>
        </p:spPr>
        <p:txBody>
          <a:bodyPr anchor="b"/>
          <a:lstStyle>
            <a:lvl1pPr>
              <a:defRPr sz="3200" b="1">
                <a:solidFill>
                  <a:srgbClr val="0066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153734" y="987425"/>
            <a:ext cx="4363204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9692" y="2057400"/>
            <a:ext cx="2780121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9CAE0550-CD55-465C-B82B-5538A3B6DE7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66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F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274638"/>
            <a:ext cx="65627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9692" y="1628800"/>
            <a:ext cx="788710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99692" y="6245225"/>
            <a:ext cx="179110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0D639B74-F6FE-42DF-93A2-09C1AD739C62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grpSp>
        <p:nvGrpSpPr>
          <p:cNvPr id="3" name="Grupo 2"/>
          <p:cNvGrpSpPr/>
          <p:nvPr userDrawn="1"/>
        </p:nvGrpSpPr>
        <p:grpSpPr>
          <a:xfrm>
            <a:off x="-1588" y="-27384"/>
            <a:ext cx="9145588" cy="6879268"/>
            <a:chOff x="-1588" y="-27384"/>
            <a:chExt cx="9145588" cy="6879268"/>
          </a:xfrm>
        </p:grpSpPr>
        <p:pic>
          <p:nvPicPr>
            <p:cNvPr id="2" name="Imagem 1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7384"/>
              <a:ext cx="9144000" cy="644722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065"/>
            <a:stretch/>
          </p:blipFill>
          <p:spPr>
            <a:xfrm>
              <a:off x="-1588" y="5373216"/>
              <a:ext cx="9144000" cy="1478668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 cap="small" baseline="0">
          <a:solidFill>
            <a:srgbClr val="006600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66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66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rgbClr val="0066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rgbClr val="0066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66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637356"/>
            <a:ext cx="10080000" cy="74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18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solidFill>
                  <a:srgbClr val="66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Agrárias</a:t>
            </a:r>
          </a:p>
          <a:p>
            <a:r>
              <a:rPr lang="pt-BR" sz="1800" dirty="0">
                <a:solidFill>
                  <a:srgbClr val="663300"/>
                </a:solidFill>
              </a:rPr>
              <a:t>UFRPE - RECIFE:</a:t>
            </a:r>
          </a:p>
          <a:p>
            <a:pPr lvl="1"/>
            <a:r>
              <a:rPr lang="pt-BR" sz="1800" b="1" i="1" dirty="0">
                <a:solidFill>
                  <a:srgbClr val="663300"/>
                </a:solidFill>
              </a:rPr>
              <a:t>PERFIL DE ÁCIDOS GRAXOS DA GORDURA DO LEITE DE VACAS ALIMENTADAS COM DIFERENTES NÍVEIS DE GÉRMEN DE MILHO INTEGRAL EXTRA GORDO</a:t>
            </a:r>
          </a:p>
          <a:p>
            <a:pPr lvl="1"/>
            <a:r>
              <a:rPr lang="pt-BR" sz="1800" dirty="0">
                <a:solidFill>
                  <a:srgbClr val="663300"/>
                </a:solidFill>
              </a:rPr>
              <a:t>Bolsista: GABRIELA CORREIA DA SILVA MELO</a:t>
            </a:r>
          </a:p>
          <a:p>
            <a:pPr lvl="1"/>
            <a:r>
              <a:rPr lang="pt-BR" sz="1800" dirty="0">
                <a:solidFill>
                  <a:srgbClr val="663300"/>
                </a:solidFill>
              </a:rPr>
              <a:t>Orientador: MARCELO DE ANDRADE FERREIRA</a:t>
            </a:r>
          </a:p>
          <a:p>
            <a:r>
              <a:rPr lang="pt-BR" sz="1800" dirty="0">
                <a:solidFill>
                  <a:srgbClr val="663300"/>
                </a:solidFill>
              </a:rPr>
              <a:t>UFRPE - SERRA TALHADA:</a:t>
            </a:r>
          </a:p>
          <a:p>
            <a:pPr lvl="1"/>
            <a:r>
              <a:rPr lang="pt-BR" sz="1800" b="1" i="1" dirty="0">
                <a:solidFill>
                  <a:srgbClr val="663300"/>
                </a:solidFill>
              </a:rPr>
              <a:t>MUDANÇAS NAS TROCAS GASOSAS, PROTEÇÃO OXIDATIVA E ACUMULAÇÃO DE SÓDIO (Na</a:t>
            </a:r>
            <a:r>
              <a:rPr lang="pt-BR" sz="1800" b="1" i="1" baseline="30000" dirty="0">
                <a:solidFill>
                  <a:srgbClr val="663300"/>
                </a:solidFill>
              </a:rPr>
              <a:t>+</a:t>
            </a:r>
            <a:r>
              <a:rPr lang="pt-BR" sz="1800" b="1" i="1" dirty="0">
                <a:solidFill>
                  <a:srgbClr val="663300"/>
                </a:solidFill>
              </a:rPr>
              <a:t>) E POTÁSSIO (K</a:t>
            </a:r>
            <a:r>
              <a:rPr lang="pt-BR" sz="1800" b="1" i="1" baseline="30000" dirty="0">
                <a:solidFill>
                  <a:srgbClr val="663300"/>
                </a:solidFill>
              </a:rPr>
              <a:t>+</a:t>
            </a:r>
            <a:r>
              <a:rPr lang="pt-BR" sz="1800" b="1" i="1" dirty="0">
                <a:solidFill>
                  <a:srgbClr val="663300"/>
                </a:solidFill>
              </a:rPr>
              <a:t>) EM MUDAS ENXERTADAS DE VIDEIRA SUBMETIDAS A SALINIDADE</a:t>
            </a:r>
          </a:p>
          <a:p>
            <a:pPr lvl="1"/>
            <a:r>
              <a:rPr lang="pt-BR" sz="1800" dirty="0">
                <a:solidFill>
                  <a:srgbClr val="663300"/>
                </a:solidFill>
              </a:rPr>
              <a:t>Bolsista: THAÍS DE LIMA RAMALHO</a:t>
            </a:r>
          </a:p>
          <a:p>
            <a:pPr lvl="1"/>
            <a:r>
              <a:rPr lang="pt-BR" sz="1800" dirty="0">
                <a:solidFill>
                  <a:srgbClr val="663300"/>
                </a:solidFill>
              </a:rPr>
              <a:t>Orientador: SERGIO LUIZ FERREIRA DA SILVA</a:t>
            </a:r>
          </a:p>
        </p:txBody>
      </p:sp>
    </p:spTree>
    <p:extLst>
      <p:ext uri="{BB962C8B-B14F-4D97-AF65-F5344CB8AC3E}">
        <p14:creationId xmlns:p14="http://schemas.microsoft.com/office/powerpoint/2010/main" val="1177687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Biológicas</a:t>
            </a:r>
          </a:p>
          <a:p>
            <a:r>
              <a:rPr lang="pt-BR" sz="1800" dirty="0"/>
              <a:t>UFPE - RECIFE:</a:t>
            </a:r>
          </a:p>
          <a:p>
            <a:pPr lvl="1"/>
            <a:r>
              <a:rPr lang="pt-BR" sz="1800" b="1" i="1" dirty="0"/>
              <a:t>EFEITO MODULADOR DE UM POLISSACARÍDEO EXTRAÍDO DA ALGA AGARDHIELLA RAMOSISSIMA SOBRE OS MECANISMOS DE DEFESA DA MUCOSA GÁSTRICA DE ROEDORES</a:t>
            </a:r>
          </a:p>
          <a:p>
            <a:pPr lvl="1"/>
            <a:r>
              <a:rPr lang="pt-BR" sz="1800" dirty="0"/>
              <a:t>Bolsista: JOÃO LUCAS SILVA PINHEIRO</a:t>
            </a:r>
          </a:p>
          <a:p>
            <a:pPr lvl="1"/>
            <a:r>
              <a:rPr lang="pt-BR" sz="1800" dirty="0"/>
              <a:t>Orientador: RENAN OLIVEIRA SILVA DAMASCENO</a:t>
            </a:r>
          </a:p>
          <a:p>
            <a:r>
              <a:rPr lang="pt-BR" sz="1800" dirty="0"/>
              <a:t>UPE - GARANHUNS:</a:t>
            </a:r>
          </a:p>
          <a:p>
            <a:pPr lvl="1"/>
            <a:r>
              <a:rPr lang="pt-BR" sz="1800" b="1" i="1" dirty="0"/>
              <a:t>AVALIAÇÃO DA ATIVIDADE GASTROPROTETORA DA GALACTOMANANA EXTRAÍDA DAS SEMENTES DE CASSIA GRANDIS ORIUNDAS DO AGRESTE DE PERNAMBUCO</a:t>
            </a:r>
          </a:p>
          <a:p>
            <a:pPr lvl="1"/>
            <a:r>
              <a:rPr lang="pt-BR" sz="1800" dirty="0"/>
              <a:t>Bolsista: JOÃO MARCELO ALVES XAVIER BARBOSA</a:t>
            </a:r>
          </a:p>
          <a:p>
            <a:pPr lvl="1"/>
            <a:r>
              <a:rPr lang="pt-BR" sz="1800" dirty="0"/>
              <a:t>Orientadora: PRISCILLA BARBOSA SALES DE ALBUQUERQUE</a:t>
            </a:r>
          </a:p>
        </p:txBody>
      </p:sp>
    </p:spTree>
    <p:extLst>
      <p:ext uri="{BB962C8B-B14F-4D97-AF65-F5344CB8AC3E}">
        <p14:creationId xmlns:p14="http://schemas.microsoft.com/office/powerpoint/2010/main" val="2750715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solidFill>
                  <a:srgbClr val="FF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da Saúde</a:t>
            </a:r>
          </a:p>
          <a:p>
            <a:r>
              <a:rPr lang="pt-BR" sz="1800" dirty="0">
                <a:solidFill>
                  <a:srgbClr val="FF3300"/>
                </a:solidFill>
              </a:rPr>
              <a:t>IMIP:</a:t>
            </a:r>
          </a:p>
          <a:p>
            <a:pPr lvl="1"/>
            <a:r>
              <a:rPr lang="pt-BR" sz="1800" b="1" i="1" dirty="0">
                <a:solidFill>
                  <a:srgbClr val="FF3300"/>
                </a:solidFill>
              </a:rPr>
              <a:t>CARACTERIZAÇÃO ESPECTROGRÁFICA DAS CÂMARAS CARDÍACAS FETAL PELA ULTRASSONOGRAFIA COM DOPPLER</a:t>
            </a:r>
          </a:p>
          <a:p>
            <a:pPr lvl="1"/>
            <a:r>
              <a:rPr lang="pt-BR" sz="1800" dirty="0">
                <a:solidFill>
                  <a:srgbClr val="FF3300"/>
                </a:solidFill>
              </a:rPr>
              <a:t>Bolsista: GUSTAVO FONSECA DE ALBUQUERQUE SOUZA</a:t>
            </a:r>
          </a:p>
          <a:p>
            <a:pPr lvl="1"/>
            <a:r>
              <a:rPr lang="pt-BR" sz="1800" dirty="0">
                <a:solidFill>
                  <a:srgbClr val="FF3300"/>
                </a:solidFill>
              </a:rPr>
              <a:t>Orientador: ALEX SANDRO ROLLAND DE SOUZA</a:t>
            </a:r>
          </a:p>
          <a:p>
            <a:r>
              <a:rPr lang="pt-BR" sz="1800" dirty="0">
                <a:solidFill>
                  <a:srgbClr val="FF3300"/>
                </a:solidFill>
              </a:rPr>
              <a:t>UPE - GARANHUNS:</a:t>
            </a:r>
          </a:p>
          <a:p>
            <a:pPr lvl="1"/>
            <a:r>
              <a:rPr lang="pt-BR" sz="1800" b="1" i="1" dirty="0">
                <a:solidFill>
                  <a:srgbClr val="FF3300"/>
                </a:solidFill>
              </a:rPr>
              <a:t>AVALIAÇÃO ESTROMAL DO CONTEÚDO DE COLÁGENO NO CÂNCER DE MAMA E RELAÇÃO COM DADOS CLINICOPATOLÓGICOS</a:t>
            </a:r>
          </a:p>
          <a:p>
            <a:pPr lvl="1"/>
            <a:r>
              <a:rPr lang="pt-BR" sz="1800" dirty="0">
                <a:solidFill>
                  <a:srgbClr val="FF3300"/>
                </a:solidFill>
              </a:rPr>
              <a:t>Bolsista: WALFRIDO JOSÉ BEZERRA DA COSTA NETO</a:t>
            </a:r>
          </a:p>
          <a:p>
            <a:pPr lvl="1"/>
            <a:r>
              <a:rPr lang="pt-BR" sz="1800" dirty="0">
                <a:solidFill>
                  <a:srgbClr val="FF3300"/>
                </a:solidFill>
              </a:rPr>
              <a:t>Orientadora: SINARA MONICA VITALINO DE ALMEIDA</a:t>
            </a:r>
          </a:p>
        </p:txBody>
      </p:sp>
    </p:spTree>
    <p:extLst>
      <p:ext uri="{BB962C8B-B14F-4D97-AF65-F5344CB8AC3E}">
        <p14:creationId xmlns:p14="http://schemas.microsoft.com/office/powerpoint/2010/main" val="1783684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solidFill>
                  <a:srgbClr val="0033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Exatas</a:t>
            </a:r>
          </a:p>
          <a:p>
            <a:r>
              <a:rPr lang="pt-BR" sz="1800" dirty="0">
                <a:solidFill>
                  <a:srgbClr val="003366"/>
                </a:solidFill>
              </a:rPr>
              <a:t>UFPE - RECIFE:</a:t>
            </a:r>
          </a:p>
          <a:p>
            <a:pPr lvl="1"/>
            <a:r>
              <a:rPr lang="pt-BR" sz="1800" b="1" i="1" dirty="0">
                <a:solidFill>
                  <a:srgbClr val="003366"/>
                </a:solidFill>
              </a:rPr>
              <a:t>ESTRATÉGIAS DE INCORPORAÇÃO DE MACRONUTRIENTES </a:t>
            </a:r>
            <a:br>
              <a:rPr lang="pt-BR" sz="1800" b="1" i="1" dirty="0">
                <a:solidFill>
                  <a:srgbClr val="003366"/>
                </a:solidFill>
              </a:rPr>
            </a:br>
            <a:r>
              <a:rPr lang="pt-BR" sz="1800" b="1" i="1" dirty="0">
                <a:solidFill>
                  <a:srgbClr val="003366"/>
                </a:solidFill>
              </a:rPr>
              <a:t>(K, P e N) EM NANOESTRUTURAS BIOCOMPATÍVEIS PARA APLICAÇÃO NA AGRICULTURA</a:t>
            </a:r>
          </a:p>
          <a:p>
            <a:pPr lvl="1"/>
            <a:r>
              <a:rPr lang="pt-BR" sz="1800" dirty="0">
                <a:solidFill>
                  <a:srgbClr val="003366"/>
                </a:solidFill>
              </a:rPr>
              <a:t>Bolsista: CAMILLA EMANUELLA BORBA PEREIRA</a:t>
            </a:r>
          </a:p>
          <a:p>
            <a:pPr lvl="1"/>
            <a:r>
              <a:rPr lang="pt-BR" sz="1800" dirty="0">
                <a:solidFill>
                  <a:srgbClr val="003366"/>
                </a:solidFill>
              </a:rPr>
              <a:t>Orientador: ANDRÉ GALEMBECK</a:t>
            </a:r>
          </a:p>
          <a:p>
            <a:r>
              <a:rPr lang="pt-BR" sz="1800" dirty="0">
                <a:solidFill>
                  <a:srgbClr val="003366"/>
                </a:solidFill>
              </a:rPr>
              <a:t>UFPE - RECIFE:</a:t>
            </a:r>
          </a:p>
          <a:p>
            <a:pPr lvl="1"/>
            <a:r>
              <a:rPr lang="pt-BR" sz="1800" b="1" i="1" dirty="0">
                <a:solidFill>
                  <a:srgbClr val="003366"/>
                </a:solidFill>
              </a:rPr>
              <a:t>EFEITOS POTENCIAIS DO AUMENTO DO NÍVEL DO MAR NA DIVERSIDADE DE ISOPODA (CRUSTACEA) A PARTIR DE UM EXPERIMENTO DE TRANSLOCAÇÃO EM AMBIENTE RECIFAL (SERRAMBI-PE)</a:t>
            </a:r>
          </a:p>
          <a:p>
            <a:pPr lvl="1"/>
            <a:r>
              <a:rPr lang="pt-BR" sz="1800" dirty="0">
                <a:solidFill>
                  <a:srgbClr val="003366"/>
                </a:solidFill>
              </a:rPr>
              <a:t>Bolsista: RAYANNE GLEYCE OLIVEIRA DOS SANTOS</a:t>
            </a:r>
          </a:p>
          <a:p>
            <a:pPr lvl="1"/>
            <a:r>
              <a:rPr lang="pt-BR" sz="1800" dirty="0">
                <a:solidFill>
                  <a:srgbClr val="003366"/>
                </a:solidFill>
              </a:rPr>
              <a:t>Orientador: PAULO JORGE PARREIRA DOS SANTOS</a:t>
            </a:r>
          </a:p>
        </p:txBody>
      </p:sp>
    </p:spTree>
    <p:extLst>
      <p:ext uri="{BB962C8B-B14F-4D97-AF65-F5344CB8AC3E}">
        <p14:creationId xmlns:p14="http://schemas.microsoft.com/office/powerpoint/2010/main" val="3026719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solidFill>
                  <a:srgbClr val="CC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Humanas e Sociais Aplicadas; Linguística, Letras e Artes</a:t>
            </a:r>
          </a:p>
          <a:p>
            <a:r>
              <a:rPr lang="pt-BR" sz="1800" dirty="0">
                <a:solidFill>
                  <a:srgbClr val="CC0099"/>
                </a:solidFill>
              </a:rPr>
              <a:t>UFPE - RECIFE:</a:t>
            </a:r>
          </a:p>
          <a:p>
            <a:pPr lvl="1"/>
            <a:r>
              <a:rPr lang="pt-BR" sz="1800" b="1" i="1" dirty="0">
                <a:solidFill>
                  <a:srgbClr val="CC0099"/>
                </a:solidFill>
              </a:rPr>
              <a:t>CARACTERIZAÇÃO DA DINÂMICA INTERACIONAL DE GRUPOS DE BRINQUEDO EM CRIANÇAS DE 3 ANOS: EXPLORANDO DIMENSÕES DO PROCESSO</a:t>
            </a:r>
          </a:p>
          <a:p>
            <a:pPr lvl="1"/>
            <a:r>
              <a:rPr lang="pt-BR" sz="1800" dirty="0">
                <a:solidFill>
                  <a:srgbClr val="CC0099"/>
                </a:solidFill>
              </a:rPr>
              <a:t>Bolsista: AUGUSTO VAGNER SOARES MARTINS DE LIRA</a:t>
            </a:r>
          </a:p>
          <a:p>
            <a:pPr lvl="1"/>
            <a:r>
              <a:rPr lang="pt-BR" sz="1800" dirty="0">
                <a:solidFill>
                  <a:srgbClr val="CC0099"/>
                </a:solidFill>
              </a:rPr>
              <a:t>Orientadora: MARIA ISABEL PATRÍCIO DE CARVALHO PEDROSA</a:t>
            </a:r>
          </a:p>
          <a:p>
            <a:r>
              <a:rPr lang="pt-BR" sz="1800" dirty="0">
                <a:solidFill>
                  <a:srgbClr val="CC0099"/>
                </a:solidFill>
              </a:rPr>
              <a:t>UFPE - RECIFE:</a:t>
            </a:r>
          </a:p>
          <a:p>
            <a:pPr lvl="1"/>
            <a:r>
              <a:rPr lang="pt-BR" sz="1800" b="1" i="1" dirty="0">
                <a:solidFill>
                  <a:srgbClr val="CC0099"/>
                </a:solidFill>
              </a:rPr>
              <a:t>A (IN)VISIBILIDADE DA DEFICIÊNCIA NA MOBILIZAÇÃO POLÍTICA E LUTA POR DIREITOS DAS PESSOAS LGBT</a:t>
            </a:r>
          </a:p>
          <a:p>
            <a:pPr lvl="1"/>
            <a:r>
              <a:rPr lang="pt-BR" sz="1800" dirty="0">
                <a:solidFill>
                  <a:srgbClr val="CC0099"/>
                </a:solidFill>
              </a:rPr>
              <a:t>Bolsista: JOSÉ EDUARDO CAVALCANTI</a:t>
            </a:r>
          </a:p>
          <a:p>
            <a:pPr lvl="1"/>
            <a:r>
              <a:rPr lang="pt-BR" sz="1800" dirty="0">
                <a:solidFill>
                  <a:srgbClr val="CC0099"/>
                </a:solidFill>
              </a:rPr>
              <a:t>Orientador: BENEDITO MEDRADO-DANTAS</a:t>
            </a:r>
          </a:p>
        </p:txBody>
      </p:sp>
    </p:spTree>
    <p:extLst>
      <p:ext uri="{BB962C8B-B14F-4D97-AF65-F5344CB8AC3E}">
        <p14:creationId xmlns:p14="http://schemas.microsoft.com/office/powerpoint/2010/main" val="2055383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cap="small" dirty="0">
                <a:ln w="0"/>
                <a:solidFill>
                  <a:srgbClr val="4D4D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Engenharias</a:t>
            </a:r>
          </a:p>
          <a:p>
            <a:r>
              <a:rPr lang="pt-BR" sz="1800" dirty="0">
                <a:solidFill>
                  <a:srgbClr val="4D4D4D"/>
                </a:solidFill>
              </a:rPr>
              <a:t>UFPE - RECIFE:</a:t>
            </a:r>
          </a:p>
          <a:p>
            <a:pPr lvl="1"/>
            <a:r>
              <a:rPr lang="pt-BR" sz="1800" b="1" i="1" dirty="0">
                <a:solidFill>
                  <a:srgbClr val="4D4D4D"/>
                </a:solidFill>
              </a:rPr>
              <a:t>MODELAGEM DE INTERFACES MUSICAIS HUMANO-MÁQUINA PARA RECONHECIMENTO DE EMOÇÕES COMO APOIO À MUSICOTERAPIA</a:t>
            </a:r>
          </a:p>
          <a:p>
            <a:pPr lvl="1"/>
            <a:r>
              <a:rPr lang="pt-BR" sz="1800" dirty="0">
                <a:solidFill>
                  <a:srgbClr val="4D4D4D"/>
                </a:solidFill>
              </a:rPr>
              <a:t>Bolsista: AMANDA SUAREZ</a:t>
            </a:r>
          </a:p>
          <a:p>
            <a:pPr lvl="1"/>
            <a:r>
              <a:rPr lang="pt-BR" sz="1800" dirty="0">
                <a:solidFill>
                  <a:srgbClr val="4D4D4D"/>
                </a:solidFill>
              </a:rPr>
              <a:t>Orientador: WELLINGTON PINHEIRO DOS SANTOS</a:t>
            </a:r>
          </a:p>
          <a:p>
            <a:r>
              <a:rPr lang="pt-BR" sz="1800" dirty="0">
                <a:solidFill>
                  <a:srgbClr val="4D4D4D"/>
                </a:solidFill>
              </a:rPr>
              <a:t>UFPE - CARUARU:</a:t>
            </a:r>
          </a:p>
          <a:p>
            <a:pPr lvl="1"/>
            <a:r>
              <a:rPr lang="pt-BR" sz="1800" b="1" i="1" dirty="0">
                <a:solidFill>
                  <a:srgbClr val="4D4D4D"/>
                </a:solidFill>
              </a:rPr>
              <a:t>AVALIAÇÃO AMBIENTAL E MICROESTRUTURAL DE MISTURAS ASFÁLTICAS COM INCORPORAÇÃO DE LODO TÊXTIL GERADO NO APL DE CONFECÇÕES DO AGRESTE PERNAMBUCANO</a:t>
            </a:r>
          </a:p>
          <a:p>
            <a:pPr lvl="1"/>
            <a:r>
              <a:rPr lang="pt-BR" sz="1800" dirty="0">
                <a:solidFill>
                  <a:srgbClr val="4D4D4D"/>
                </a:solidFill>
              </a:rPr>
              <a:t>Bolsista: CARINA LESSA SILVA</a:t>
            </a:r>
          </a:p>
          <a:p>
            <a:pPr lvl="1"/>
            <a:r>
              <a:rPr lang="pt-BR" sz="1800" dirty="0">
                <a:solidFill>
                  <a:srgbClr val="4D4D4D"/>
                </a:solidFill>
              </a:rPr>
              <a:t>Orientadora: ANA CECILIA VIEIRA DA NÓBREGA</a:t>
            </a:r>
          </a:p>
        </p:txBody>
      </p:sp>
    </p:spTree>
    <p:extLst>
      <p:ext uri="{BB962C8B-B14F-4D97-AF65-F5344CB8AC3E}">
        <p14:creationId xmlns:p14="http://schemas.microsoft.com/office/powerpoint/2010/main" val="1192742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1560" y="2852936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manst521 BT" panose="020B0602020204020204" pitchFamily="34" charset="0"/>
              </a:rPr>
              <a:t>BOM DIA! </a:t>
            </a:r>
          </a:p>
          <a:p>
            <a:pPr algn="ctr">
              <a:defRPr/>
            </a:pPr>
            <a:r>
              <a:rPr lang="pt-BR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manst521 BT" panose="020B0602020204020204" pitchFamily="34" charset="0"/>
              </a:rPr>
              <a:t>ÓTIMO ALMOÇO! </a:t>
            </a:r>
          </a:p>
          <a:p>
            <a:pPr algn="ctr">
              <a:defRPr/>
            </a:pPr>
            <a:r>
              <a:rPr lang="pt-BR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manst521 BT" panose="020B0602020204020204" pitchFamily="34" charset="0"/>
              </a:rPr>
              <a:t>ATÉ O PRÓXIMO ENCONTRO!</a:t>
            </a:r>
            <a:endParaRPr lang="pt-BR" sz="32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umanst521 BT" panose="020B06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499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72816"/>
            <a:ext cx="7886700" cy="4680520"/>
          </a:xfrm>
        </p:spPr>
        <p:txBody>
          <a:bodyPr anchor="ctr">
            <a:normAutofit/>
          </a:bodyPr>
          <a:lstStyle/>
          <a:p>
            <a:r>
              <a:rPr lang="pt-BR" sz="4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MENÇÕES HONROSAS</a:t>
            </a:r>
          </a:p>
        </p:txBody>
      </p:sp>
    </p:spTree>
    <p:extLst>
      <p:ext uri="{BB962C8B-B14F-4D97-AF65-F5344CB8AC3E}">
        <p14:creationId xmlns:p14="http://schemas.microsoft.com/office/powerpoint/2010/main" val="4255305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solidFill>
                  <a:srgbClr val="66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Agrárias</a:t>
            </a:r>
          </a:p>
          <a:p>
            <a:r>
              <a:rPr lang="pt-BR" sz="1400" dirty="0">
                <a:solidFill>
                  <a:srgbClr val="663300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663300"/>
                </a:solidFill>
              </a:rPr>
              <a:t>RESPOSTA DE RAOIELLA INDICA AO RISCO DE PREDAÇÃO POR AMBLYSEIUS LARGOENSIS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Bolsista: BRUNA RAFAELA MONTEIRO CAMPELO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Orientador: MANOEL GUEDES CORRÊA GONDIM JUNIOR</a:t>
            </a:r>
          </a:p>
          <a:p>
            <a:r>
              <a:rPr lang="pt-BR" sz="1400" dirty="0">
                <a:solidFill>
                  <a:srgbClr val="663300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663300"/>
                </a:solidFill>
              </a:rPr>
              <a:t>IDENTIFICAÇÃO E CARACTERIZAÇÃO DA VIA JAK/STAT DE DIATRAEA SACCHARALIS EM RESPOSTA A INFECÇÃO DO FUNGO METARHIZIUM ANISOPLIAE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Bolsista: LETICIA FERNANDA BRILHANTE DA SILVA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Orientador: JOSÉ DIJAIR ANTONINO DE SOUZA JÚNIOR</a:t>
            </a:r>
          </a:p>
          <a:p>
            <a:r>
              <a:rPr lang="pt-BR" sz="1400" dirty="0">
                <a:solidFill>
                  <a:srgbClr val="663300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663300"/>
                </a:solidFill>
              </a:rPr>
              <a:t>ECOLOGIA TRÓFICA, ECOMORFOLOGIA E VARIAÇÃO SAZONAL DA DIETA DO PEIXE LARIMUS BREVICEPS (PERCIFORMES: SCIAENIDAE) DO NORDESTE BRASILEIRO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Bolsista: LUCAS VINÍCIUS SANTOS SILVA</a:t>
            </a:r>
          </a:p>
          <a:p>
            <a:pPr lvl="1"/>
            <a:r>
              <a:rPr lang="pt-BR" sz="1400" dirty="0">
                <a:solidFill>
                  <a:srgbClr val="663300"/>
                </a:solidFill>
              </a:rPr>
              <a:t>Orientadora: FLÁVIA LUCENA FRÉDOU</a:t>
            </a:r>
          </a:p>
        </p:txBody>
      </p:sp>
    </p:spTree>
    <p:extLst>
      <p:ext uri="{BB962C8B-B14F-4D97-AF65-F5344CB8AC3E}">
        <p14:creationId xmlns:p14="http://schemas.microsoft.com/office/powerpoint/2010/main" val="2462953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Biológicas</a:t>
            </a:r>
          </a:p>
          <a:p>
            <a:r>
              <a:rPr lang="pt-BR" sz="1400" dirty="0"/>
              <a:t>UFRPE - RECIFE:</a:t>
            </a:r>
          </a:p>
          <a:p>
            <a:pPr lvl="1"/>
            <a:r>
              <a:rPr lang="pt-BR" sz="1400" b="1" i="1" dirty="0"/>
              <a:t>EFEITOS DOS DIFERENTES USOS DO SOLO SOBRE A SOBREVIVÊNCIA E PREDAÇÃO DE COLÔNIAS DE FORMIGAS CORTADEIRAS NA CAATINGA</a:t>
            </a:r>
          </a:p>
          <a:p>
            <a:pPr lvl="1"/>
            <a:r>
              <a:rPr lang="pt-BR" sz="1400" dirty="0"/>
              <a:t>Bolsista: GABRIELA FERREIRA PACHÊCO</a:t>
            </a:r>
          </a:p>
          <a:p>
            <a:pPr lvl="1"/>
            <a:r>
              <a:rPr lang="pt-BR" sz="1400" dirty="0"/>
              <a:t>Orientadora: INARA ROBERTA LEAL</a:t>
            </a:r>
          </a:p>
          <a:p>
            <a:r>
              <a:rPr lang="pt-BR" sz="1400" dirty="0"/>
              <a:t>UFRPE - SERRA TALHADA:</a:t>
            </a:r>
          </a:p>
          <a:p>
            <a:pPr lvl="1"/>
            <a:r>
              <a:rPr lang="pt-BR" sz="1400" b="1" i="1" dirty="0"/>
              <a:t>MODELAGEM DE NICHO E VARIAÇÃO VOCAL DO BACURAUZINHO, NANNOCHORDEILES PUSILLUS (AVES: CAPRIMULGIDAE), EM DIFERENTES BIOMAS NEOTROPICAIS</a:t>
            </a:r>
          </a:p>
          <a:p>
            <a:pPr lvl="1"/>
            <a:r>
              <a:rPr lang="pt-BR" sz="1400" dirty="0"/>
              <a:t>Bolsista: NATHÁLIA MARQUES DA SILVA NASCIMENTO</a:t>
            </a:r>
          </a:p>
          <a:p>
            <a:pPr lvl="1"/>
            <a:r>
              <a:rPr lang="pt-BR" sz="1400" dirty="0"/>
              <a:t>Orientador: ALEXANDRE MENDES FERNANDES</a:t>
            </a:r>
          </a:p>
          <a:p>
            <a:r>
              <a:rPr lang="pt-BR" sz="1400" dirty="0"/>
              <a:t>IAM:</a:t>
            </a:r>
          </a:p>
          <a:p>
            <a:pPr lvl="1"/>
            <a:r>
              <a:rPr lang="pt-BR" sz="1400" b="1" i="1" dirty="0"/>
              <a:t>AVALIAÇÃO DA FREQUÊNCIA DE POLIMORFISMOS NA PATOGÊNESE DAS COMPLICAÇÕES OBSTÉTRICAS ASSOCIADAS ÀS INFECÇÕES ARBOVIRAIS (ZIKA, CHIKUNGUNYA E DENGUE) NA GESTAÇÃO</a:t>
            </a:r>
          </a:p>
          <a:p>
            <a:pPr lvl="1"/>
            <a:r>
              <a:rPr lang="pt-BR" sz="1400" dirty="0"/>
              <a:t>Bolsista: RALDNEY RICARDO COSTA DA SILVA</a:t>
            </a:r>
          </a:p>
          <a:p>
            <a:pPr lvl="1"/>
            <a:r>
              <a:rPr lang="pt-BR" sz="1400" dirty="0"/>
              <a:t>Orientadora: MARIA CYNTHIA BRAGA</a:t>
            </a:r>
          </a:p>
        </p:txBody>
      </p:sp>
    </p:spTree>
    <p:extLst>
      <p:ext uri="{BB962C8B-B14F-4D97-AF65-F5344CB8AC3E}">
        <p14:creationId xmlns:p14="http://schemas.microsoft.com/office/powerpoint/2010/main" val="511182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solidFill>
                  <a:srgbClr val="FF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da Saúde</a:t>
            </a:r>
          </a:p>
          <a:p>
            <a:r>
              <a:rPr lang="pt-BR" sz="1400" dirty="0">
                <a:solidFill>
                  <a:srgbClr val="FF3300"/>
                </a:solidFill>
              </a:rPr>
              <a:t>UFPE - VITÓRIA DE STO. ANTÃO:</a:t>
            </a:r>
          </a:p>
          <a:p>
            <a:pPr lvl="1"/>
            <a:r>
              <a:rPr lang="pt-BR" sz="1400" b="1" i="1" dirty="0">
                <a:solidFill>
                  <a:srgbClr val="FF3300"/>
                </a:solidFill>
              </a:rPr>
              <a:t>RESPOSTAS NEUROMUSCULARES FRENTE AO EXERCÍCIO INTERVALADO DE ALTA INTENSIDADE USANDO A MÁSCARA SIMULADORA DE ALTITUDE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Bolsista: KLEBER JOHNY CARNEIRO DA SILVA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Orientador: GUILHERME ASSUNÇÃO FERREIRA</a:t>
            </a:r>
          </a:p>
          <a:p>
            <a:r>
              <a:rPr lang="pt-BR" sz="1400" dirty="0">
                <a:solidFill>
                  <a:srgbClr val="FF3300"/>
                </a:solidFill>
              </a:rPr>
              <a:t>FAV:</a:t>
            </a:r>
          </a:p>
          <a:p>
            <a:pPr lvl="1"/>
            <a:r>
              <a:rPr lang="pt-BR" sz="1400" b="1" i="1" dirty="0">
                <a:solidFill>
                  <a:srgbClr val="FF3300"/>
                </a:solidFill>
              </a:rPr>
              <a:t>AVALIAÇÃO DO ESPECTRO COMPORTAMENTAL DE CRIANÇAS COM A SÍNDROME CONGÊNITA DO ZIKA VÍRUS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Bolsista: PEDRO RAFAEL VIEIRA DE OLIVEIRA SALERNO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Orientadora: CAMILA VIEIRA OLIVEIRA CARVALHO VENTURA</a:t>
            </a:r>
          </a:p>
          <a:p>
            <a:r>
              <a:rPr lang="pt-BR" sz="1400" dirty="0">
                <a:solidFill>
                  <a:srgbClr val="FF3300"/>
                </a:solidFill>
              </a:rPr>
              <a:t>UFPE - RECIFE:</a:t>
            </a:r>
          </a:p>
          <a:p>
            <a:pPr lvl="1"/>
            <a:r>
              <a:rPr lang="pt-BR" sz="1400" b="1" i="1" dirty="0">
                <a:solidFill>
                  <a:srgbClr val="FF3300"/>
                </a:solidFill>
              </a:rPr>
              <a:t>DIETA HIPERLIPÍDICA E HIPERCALÓRICA MATERNA: EFEITOS DA ADMINISTRAÇÃO DE KAEMPFEROL EM RATOS NEONATOS SOBRE O DESENVOLVIMENTO SOMÁTICO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Bolsista: THAÍS MARIA DE OLIVEIRA SILVA</a:t>
            </a:r>
          </a:p>
          <a:p>
            <a:pPr lvl="1"/>
            <a:r>
              <a:rPr lang="pt-BR" sz="1400" dirty="0">
                <a:solidFill>
                  <a:srgbClr val="FF3300"/>
                </a:solidFill>
              </a:rPr>
              <a:t>Orientador: RAUL MANHÃES DE CASTRO</a:t>
            </a:r>
          </a:p>
        </p:txBody>
      </p:sp>
    </p:spTree>
    <p:extLst>
      <p:ext uri="{BB962C8B-B14F-4D97-AF65-F5344CB8AC3E}">
        <p14:creationId xmlns:p14="http://schemas.microsoft.com/office/powerpoint/2010/main" val="3100656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solidFill>
                  <a:srgbClr val="0033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Exatas</a:t>
            </a:r>
          </a:p>
          <a:p>
            <a:r>
              <a:rPr lang="pt-BR" sz="1400" dirty="0">
                <a:solidFill>
                  <a:srgbClr val="003366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003366"/>
                </a:solidFill>
              </a:rPr>
              <a:t>UM ESTUDO INTRODUTÓRIO EM ANÁLISE FUNCIONAL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Bolsista: ALEXANDRE CÉSAR BISPO LIMA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Orientador: GILSON MAMEDE DE CARVALHO</a:t>
            </a:r>
          </a:p>
          <a:p>
            <a:r>
              <a:rPr lang="pt-BR" sz="1400" dirty="0">
                <a:solidFill>
                  <a:srgbClr val="003366"/>
                </a:solidFill>
              </a:rPr>
              <a:t>UNIVASF:</a:t>
            </a:r>
          </a:p>
          <a:p>
            <a:pPr lvl="1"/>
            <a:r>
              <a:rPr lang="pt-BR" sz="1400" b="1" i="1" dirty="0">
                <a:solidFill>
                  <a:srgbClr val="003366"/>
                </a:solidFill>
              </a:rPr>
              <a:t>SÍNTESE DE NAFTOAZÓIS COM POTENCIAL ANTITUMORAL A PARTIR DE NAFTOQUINONAS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Bolsista: CRISTIANE COSTA LIMA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Orientadora: CLEONIA ROBERTA MELO ARAÚJO</a:t>
            </a:r>
          </a:p>
          <a:p>
            <a:r>
              <a:rPr lang="pt-BR" sz="1400" dirty="0">
                <a:solidFill>
                  <a:srgbClr val="003366"/>
                </a:solidFill>
              </a:rPr>
              <a:t>UFPE - RECIFE:</a:t>
            </a:r>
          </a:p>
          <a:p>
            <a:pPr lvl="1"/>
            <a:r>
              <a:rPr lang="pt-BR" sz="1400" b="1" i="1" dirty="0">
                <a:solidFill>
                  <a:srgbClr val="003366"/>
                </a:solidFill>
              </a:rPr>
              <a:t>RESPOSTA FISIOLÓGICA DE ZOOXANTELA SYMBIODINIUM À CONTAMINAÇÃO DE PETRÓLEO CRU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Bolsista: LUIZ GUSTAVO DE SALES JANNUZZI</a:t>
            </a:r>
          </a:p>
          <a:p>
            <a:pPr lvl="1"/>
            <a:r>
              <a:rPr lang="pt-BR" sz="1400" dirty="0">
                <a:solidFill>
                  <a:srgbClr val="003366"/>
                </a:solidFill>
              </a:rPr>
              <a:t>Orientador: MARIUS NILS MULLER</a:t>
            </a:r>
          </a:p>
        </p:txBody>
      </p:sp>
    </p:spTree>
    <p:extLst>
      <p:ext uri="{BB962C8B-B14F-4D97-AF65-F5344CB8AC3E}">
        <p14:creationId xmlns:p14="http://schemas.microsoft.com/office/powerpoint/2010/main" val="4115579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solidFill>
                  <a:srgbClr val="CC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Ciências Humanas e Sociais Aplicadas; Linguística, Letras e Artes</a:t>
            </a:r>
          </a:p>
          <a:p>
            <a:r>
              <a:rPr lang="pt-BR" sz="1400" dirty="0">
                <a:solidFill>
                  <a:srgbClr val="CC0099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CC0099"/>
                </a:solidFill>
              </a:rPr>
              <a:t>CARACTERIZAÇÃO DA DINÂMICA INTERACIONAL DE GRUPOS DE BRINQUEDO EM CRIANÇAS DE 4-5 ANOS: EXPLORANDO DIMENSÕES DO PROCESSO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Bolsista: LETÍCIA KARINNE MUNIZ MOURA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Orientadora: MARIA ISABEL PATRÍCIO DE CARVALHO PEDROSA</a:t>
            </a:r>
          </a:p>
          <a:p>
            <a:r>
              <a:rPr lang="pt-BR" sz="1400" dirty="0">
                <a:solidFill>
                  <a:srgbClr val="CC0099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CC0099"/>
                </a:solidFill>
              </a:rPr>
              <a:t>A CONCORDÂNCIA NOMINAL DE NÚMERO E GÊNERO EM REDAÇÕES ESCOLARES DE ALUNOS PERNAMBUCANOS E CABOVERDIANOS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Bolsista: LIVIA BARBOSA DA SILVA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Orientadora: CLAUDIA ROBERTA TAVARES SILVA</a:t>
            </a:r>
          </a:p>
          <a:p>
            <a:r>
              <a:rPr lang="pt-BR" sz="1400" dirty="0">
                <a:solidFill>
                  <a:srgbClr val="CC0099"/>
                </a:solidFill>
              </a:rPr>
              <a:t>UFPE - RECIFE:</a:t>
            </a:r>
          </a:p>
          <a:p>
            <a:pPr lvl="1"/>
            <a:r>
              <a:rPr lang="en-US" sz="1400" b="1" i="1" dirty="0">
                <a:solidFill>
                  <a:srgbClr val="CC0099"/>
                </a:solidFill>
              </a:rPr>
              <a:t>RISING POWERS DIPLOMATIC NETWORK (RPDN)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Bolsista: MARIA CLARA SILVA LAGE</a:t>
            </a:r>
          </a:p>
          <a:p>
            <a:pPr lvl="1"/>
            <a:r>
              <a:rPr lang="pt-BR" sz="1400" dirty="0">
                <a:solidFill>
                  <a:srgbClr val="CC0099"/>
                </a:solidFill>
              </a:rPr>
              <a:t>Orientador: RAFAEL MESQUITA DE SOUZA LIMA</a:t>
            </a:r>
          </a:p>
        </p:txBody>
      </p:sp>
    </p:spTree>
    <p:extLst>
      <p:ext uri="{BB962C8B-B14F-4D97-AF65-F5344CB8AC3E}">
        <p14:creationId xmlns:p14="http://schemas.microsoft.com/office/powerpoint/2010/main" val="732108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5" cy="475252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cap="small" dirty="0">
                <a:ln w="0"/>
                <a:solidFill>
                  <a:srgbClr val="4D4D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Engenharias</a:t>
            </a:r>
          </a:p>
          <a:p>
            <a:r>
              <a:rPr lang="pt-BR" sz="1400" dirty="0">
                <a:solidFill>
                  <a:srgbClr val="4D4D4D"/>
                </a:solidFill>
              </a:rPr>
              <a:t>UNIVASF:</a:t>
            </a:r>
          </a:p>
          <a:p>
            <a:pPr lvl="1"/>
            <a:r>
              <a:rPr lang="pt-BR" sz="1400" b="1" i="1" dirty="0">
                <a:solidFill>
                  <a:srgbClr val="4D4D4D"/>
                </a:solidFill>
              </a:rPr>
              <a:t>SEGMENTAÇÃO DE PAREDES DE CARÓTIDAS EM IMAGENS DE ECOCARDIOGRAFIA ATRAVÉS DO MÉTODO VIOLA-JONES</a:t>
            </a: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Bolsista: ARIAGILDO SOUZA LINS</a:t>
            </a: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Orientador: RODRIGO PEREIRA RAMOS</a:t>
            </a:r>
          </a:p>
          <a:p>
            <a:r>
              <a:rPr lang="pt-BR" sz="1400" dirty="0">
                <a:solidFill>
                  <a:srgbClr val="4D4D4D"/>
                </a:solidFill>
              </a:rPr>
              <a:t>UFRPE - RECIFE:</a:t>
            </a:r>
          </a:p>
          <a:p>
            <a:pPr lvl="1"/>
            <a:r>
              <a:rPr lang="pt-BR" sz="1400" b="1" i="1" dirty="0">
                <a:solidFill>
                  <a:srgbClr val="4D4D4D"/>
                </a:solidFill>
              </a:rPr>
              <a:t>ANÁLISE DO IMPACTO DA GERAÇÃO DISTRIBUÍDA SOBRE O SISTEMA DE PROTEÇÃO DE REDES DE DISTRIBUIÇÃO NO CONTEXTO DAS SMART GRIDS</a:t>
            </a: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Bolsista: CLAUDIO PAZ DA SILVA FILHO</a:t>
            </a: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Orientador: MARCEL AYRES DE ARAÚJO</a:t>
            </a:r>
          </a:p>
          <a:p>
            <a:r>
              <a:rPr lang="pt-BR" sz="1400" dirty="0">
                <a:solidFill>
                  <a:srgbClr val="4D4D4D"/>
                </a:solidFill>
              </a:rPr>
              <a:t>UFPE - RECIFE:</a:t>
            </a:r>
          </a:p>
          <a:p>
            <a:pPr lvl="1"/>
            <a:r>
              <a:rPr lang="pt-BR" sz="1400" b="1" i="1" dirty="0">
                <a:solidFill>
                  <a:srgbClr val="4D4D4D"/>
                </a:solidFill>
              </a:rPr>
              <a:t>AVALIAÇÃO DO TRATAMENTO DE CORANTES TÊXTEIS ATRAVÉS DOS PROCESSOS OXIDATIVOS AVANÇADOS SONO-FENTON E SONO-PEROXIDAÇÃO (H</a:t>
            </a:r>
            <a:r>
              <a:rPr lang="pt-BR" sz="1400" b="1" i="1" baseline="-25000" dirty="0">
                <a:solidFill>
                  <a:srgbClr val="4D4D4D"/>
                </a:solidFill>
              </a:rPr>
              <a:t>2</a:t>
            </a:r>
            <a:r>
              <a:rPr lang="pt-BR" sz="1400" b="1" i="1" dirty="0">
                <a:solidFill>
                  <a:srgbClr val="4D4D4D"/>
                </a:solidFill>
              </a:rPr>
              <a:t>O</a:t>
            </a:r>
            <a:r>
              <a:rPr lang="pt-BR" sz="1400" b="1" i="1" baseline="-25000" dirty="0">
                <a:solidFill>
                  <a:srgbClr val="4D4D4D"/>
                </a:solidFill>
              </a:rPr>
              <a:t>2</a:t>
            </a:r>
            <a:r>
              <a:rPr lang="pt-BR" sz="1400" b="1" i="1" dirty="0">
                <a:solidFill>
                  <a:srgbClr val="4D4D4D"/>
                </a:solidFill>
              </a:rPr>
              <a:t>/US)</a:t>
            </a:r>
            <a:endParaRPr lang="en-US" sz="1400" b="1" i="1" dirty="0">
              <a:solidFill>
                <a:srgbClr val="4D4D4D"/>
              </a:solidFill>
            </a:endParaRP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Bolsista: NATHÁLIA FARIAS SANTOS DE MORAES</a:t>
            </a:r>
          </a:p>
          <a:p>
            <a:pPr lvl="1"/>
            <a:r>
              <a:rPr lang="pt-BR" sz="1400" dirty="0">
                <a:solidFill>
                  <a:srgbClr val="4D4D4D"/>
                </a:solidFill>
              </a:rPr>
              <a:t>Orientadora: DANIELLA CARLA NAPOLEÃO</a:t>
            </a:r>
          </a:p>
        </p:txBody>
      </p:sp>
    </p:spTree>
    <p:extLst>
      <p:ext uri="{BB962C8B-B14F-4D97-AF65-F5344CB8AC3E}">
        <p14:creationId xmlns:p14="http://schemas.microsoft.com/office/powerpoint/2010/main" val="1882953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844824"/>
            <a:ext cx="7886700" cy="4536504"/>
          </a:xfrm>
        </p:spPr>
        <p:txBody>
          <a:bodyPr anchor="ctr">
            <a:normAutofit/>
          </a:bodyPr>
          <a:lstStyle/>
          <a:p>
            <a:r>
              <a:rPr lang="pt-BR" sz="4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PRÊMIO RICARDO FERREIRA AO TALENTO JOVEM CIENTISTA</a:t>
            </a:r>
          </a:p>
        </p:txBody>
      </p:sp>
    </p:spTree>
    <p:extLst>
      <p:ext uri="{BB962C8B-B14F-4D97-AF65-F5344CB8AC3E}">
        <p14:creationId xmlns:p14="http://schemas.microsoft.com/office/powerpoint/2010/main" val="2554038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10297</TotalTime>
  <Words>1055</Words>
  <Application>Microsoft Office PowerPoint</Application>
  <PresentationFormat>Apresentação na tela (4:3)</PresentationFormat>
  <Paragraphs>138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Humanst521 BT</vt:lpstr>
      <vt:lpstr>Tahoma</vt:lpstr>
      <vt:lpstr>Design padrão</vt:lpstr>
      <vt:lpstr>Apresentação do PowerPoint</vt:lpstr>
      <vt:lpstr>MENÇÕES HONROSAS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PRÊMIO RICARDO FERREIRA AO TALENTO JOVEM CIENTISTA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PBPG - Reunião de Abertura</dc:title>
  <dc:creator>Jayme</dc:creator>
  <cp:lastModifiedBy>Sandra Naoko</cp:lastModifiedBy>
  <cp:revision>595</cp:revision>
  <cp:lastPrinted>2017-02-03T17:27:33Z</cp:lastPrinted>
  <dcterms:created xsi:type="dcterms:W3CDTF">2014-09-01T01:46:38Z</dcterms:created>
  <dcterms:modified xsi:type="dcterms:W3CDTF">2021-07-02T14:41:10Z</dcterms:modified>
</cp:coreProperties>
</file>